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38"/>
  </p:notesMasterIdLst>
  <p:sldIdLst>
    <p:sldId id="256" r:id="rId2"/>
    <p:sldId id="271" r:id="rId3"/>
    <p:sldId id="274" r:id="rId4"/>
    <p:sldId id="257" r:id="rId5"/>
    <p:sldId id="272" r:id="rId6"/>
    <p:sldId id="275" r:id="rId7"/>
    <p:sldId id="276" r:id="rId8"/>
    <p:sldId id="260" r:id="rId9"/>
    <p:sldId id="277" r:id="rId10"/>
    <p:sldId id="278" r:id="rId11"/>
    <p:sldId id="279" r:id="rId12"/>
    <p:sldId id="280" r:id="rId13"/>
    <p:sldId id="291" r:id="rId14"/>
    <p:sldId id="281" r:id="rId15"/>
    <p:sldId id="282" r:id="rId16"/>
    <p:sldId id="309" r:id="rId17"/>
    <p:sldId id="269" r:id="rId18"/>
    <p:sldId id="283" r:id="rId19"/>
    <p:sldId id="307" r:id="rId20"/>
    <p:sldId id="308" r:id="rId21"/>
    <p:sldId id="303" r:id="rId22"/>
    <p:sldId id="304" r:id="rId23"/>
    <p:sldId id="290" r:id="rId24"/>
    <p:sldId id="264" r:id="rId25"/>
    <p:sldId id="292" r:id="rId26"/>
    <p:sldId id="289" r:id="rId27"/>
    <p:sldId id="294" r:id="rId28"/>
    <p:sldId id="296" r:id="rId29"/>
    <p:sldId id="297" r:id="rId30"/>
    <p:sldId id="298" r:id="rId31"/>
    <p:sldId id="299" r:id="rId32"/>
    <p:sldId id="300" r:id="rId33"/>
    <p:sldId id="287" r:id="rId34"/>
    <p:sldId id="301" r:id="rId35"/>
    <p:sldId id="302" r:id="rId36"/>
    <p:sldId id="263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66"/>
    <a:srgbClr val="FFFF66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0" autoAdjust="0"/>
    <p:restoredTop sz="86243" autoAdjust="0"/>
  </p:normalViewPr>
  <p:slideViewPr>
    <p:cSldViewPr snapToGrid="0">
      <p:cViewPr varScale="1">
        <p:scale>
          <a:sx n="64" d="100"/>
          <a:sy n="64" d="100"/>
        </p:scale>
        <p:origin x="894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FC2CA8-20B5-4FD3-8B67-F61A4DBDCE4B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F553F7-14BB-4430-BAA9-2E5D970AB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202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Scheduled Service Executer: We</a:t>
            </a:r>
            <a:r>
              <a:rPr lang="en-US" baseline="0" dirty="0" smtClean="0"/>
              <a:t> execute the bash file which changes the status in the table, indicating that user’s request has been serviced. This is when Service Schedule Executer starts working . It searches or status zero entry , matches the RFID, deducts the Cost and updates the table . Finally deleting the table entry with status zero.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553F7-14BB-4430-BAA9-2E5D970AB68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532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12/11/2014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12/11/2014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12/11/2014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12/11/2014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12/11/2014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12/11/2014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12/11/2014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12/11/2014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12/11/2014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12/11/2014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12/11/2014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12/11/2014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www.youtube.com/watch?v=xE6HEjgezD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image" Target="../media/image13.jpg"/><Relationship Id="rId4" Type="http://schemas.openxmlformats.org/officeDocument/2006/relationships/image" Target="../media/image12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7401" y="1353311"/>
            <a:ext cx="9966960" cy="3035808"/>
          </a:xfrm>
        </p:spPr>
        <p:txBody>
          <a:bodyPr/>
          <a:lstStyle/>
          <a:p>
            <a:pPr algn="ctr"/>
            <a:r>
              <a:rPr lang="en-US" dirty="0" smtClean="0"/>
              <a:t>`````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7" y="4389119"/>
            <a:ext cx="10178724" cy="1968137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n-US" b="1" dirty="0" err="1" smtClean="0"/>
              <a:t>Varsha</a:t>
            </a:r>
            <a:r>
              <a:rPr lang="en-US" b="1" dirty="0" smtClean="0"/>
              <a:t> </a:t>
            </a:r>
            <a:r>
              <a:rPr lang="en-US" b="1" dirty="0" err="1" smtClean="0"/>
              <a:t>Dwajan</a:t>
            </a:r>
            <a:endParaRPr lang="en-US" b="1" dirty="0" smtClean="0"/>
          </a:p>
          <a:p>
            <a:pPr algn="just"/>
            <a:r>
              <a:rPr lang="en-US" b="1" dirty="0" smtClean="0"/>
              <a:t>Sai Tadimeti</a:t>
            </a:r>
          </a:p>
          <a:p>
            <a:pPr algn="just"/>
            <a:r>
              <a:rPr lang="en-US" b="1" dirty="0" err="1" smtClean="0"/>
              <a:t>Soumya</a:t>
            </a:r>
            <a:r>
              <a:rPr lang="en-US" b="1" dirty="0" smtClean="0"/>
              <a:t> Veer</a:t>
            </a:r>
          </a:p>
          <a:p>
            <a:pPr algn="just"/>
            <a:r>
              <a:rPr lang="en-US" b="1" dirty="0" err="1" smtClean="0"/>
              <a:t>Sharath</a:t>
            </a:r>
            <a:r>
              <a:rPr lang="en-US" b="1" dirty="0" smtClean="0"/>
              <a:t> Chandra</a:t>
            </a:r>
          </a:p>
          <a:p>
            <a:pPr algn="just"/>
            <a:r>
              <a:rPr lang="en-US" b="1" dirty="0" err="1" smtClean="0"/>
              <a:t>Sriteja</a:t>
            </a:r>
            <a:r>
              <a:rPr lang="en-US" b="1" dirty="0" smtClean="0"/>
              <a:t> Aluri</a:t>
            </a:r>
          </a:p>
          <a:p>
            <a:pPr algn="just"/>
            <a:r>
              <a:rPr lang="en-US" b="1" dirty="0" err="1" smtClean="0"/>
              <a:t>Sriram</a:t>
            </a:r>
            <a:r>
              <a:rPr lang="en-US" b="1" dirty="0" smtClean="0"/>
              <a:t> </a:t>
            </a:r>
            <a:r>
              <a:rPr lang="en-US" b="1" dirty="0" err="1" smtClean="0"/>
              <a:t>Gorantla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38" y="1202119"/>
            <a:ext cx="10316312" cy="3133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033" y="5822044"/>
            <a:ext cx="1228967" cy="103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4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JSP for Webpages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/>
              <a:t>One of the users has prior working experience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/>
              <a:t>One of the users has Java certification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Apache Tomcat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/>
              <a:t>JSP works with Apache Tomcat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 smtClean="0"/>
              <a:t>MySQL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/>
              <a:t>Open source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993" y="446970"/>
            <a:ext cx="3559423" cy="23098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033" y="5822044"/>
            <a:ext cx="1228967" cy="103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5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310142"/>
            <a:ext cx="10058400" cy="405079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3500" dirty="0" smtClean="0"/>
              <a:t>Raspberry Pi B+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/>
              <a:t>It is a micro-computer which runs </a:t>
            </a:r>
            <a:r>
              <a:rPr lang="en-US" sz="2400" dirty="0" err="1" smtClean="0"/>
              <a:t>Raspbian</a:t>
            </a:r>
            <a:r>
              <a:rPr lang="en-US" sz="2400" dirty="0" smtClean="0"/>
              <a:t> OS – A Linux Flavor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/>
              <a:t>Enriching the learning experience – New Hardware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/>
              <a:t>4 USB 2.0 Ports, Wi-Fi capability, Ethernet, 512MB RAM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/>
              <a:t>Compact form factor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/>
              <a:t>720p HDMI output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/>
              <a:t>Uses Python as a native language for programming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046" y="484631"/>
            <a:ext cx="4073857" cy="26836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033" y="5822044"/>
            <a:ext cx="1228967" cy="103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20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640023"/>
            <a:ext cx="10058400" cy="405079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/>
              <a:t>Cooking Hacks 125 kHz RFID module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/>
              <a:t>Built for the Raspberry Pi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/>
              <a:t>Uses well acquainted Arduino language for interface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/>
              <a:t>Future expansions on the shield possible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/>
              <a:t>Good online user community and customer support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858" y="98946"/>
            <a:ext cx="4725142" cy="31082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033" y="5822044"/>
            <a:ext cx="1228967" cy="103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24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Software development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Smell the ‘coffee’….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103" y="2312000"/>
            <a:ext cx="2369705" cy="31469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033" y="5822044"/>
            <a:ext cx="1228967" cy="103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4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/>
          <p:nvPr/>
        </p:nvSpPr>
        <p:spPr>
          <a:xfrm>
            <a:off x="8242300" y="107156"/>
            <a:ext cx="1706918" cy="102711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MyAccount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Page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1981200" y="107156"/>
            <a:ext cx="7968018" cy="6454773"/>
            <a:chOff x="279400" y="165101"/>
            <a:chExt cx="7968018" cy="6454773"/>
          </a:xfrm>
        </p:grpSpPr>
        <p:sp>
          <p:nvSpPr>
            <p:cNvPr id="2" name="Rectangle 1"/>
            <p:cNvSpPr/>
            <p:nvPr/>
          </p:nvSpPr>
          <p:spPr>
            <a:xfrm>
              <a:off x="285750" y="330200"/>
              <a:ext cx="1629106" cy="7842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Home Page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" name="Straight Arrow Connector 3"/>
            <p:cNvCxnSpPr>
              <a:stCxn id="2" idx="2"/>
              <a:endCxn id="16" idx="0"/>
            </p:cNvCxnSpPr>
            <p:nvPr/>
          </p:nvCxnSpPr>
          <p:spPr>
            <a:xfrm flipH="1">
              <a:off x="1097128" y="1114472"/>
              <a:ext cx="3175" cy="1682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279400" y="1282700"/>
              <a:ext cx="1635456" cy="6731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Myaccount</a:t>
              </a:r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Login Page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92099" y="2387599"/>
              <a:ext cx="1622757" cy="83338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Authentication failed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5" name="Straight Arrow Connector 24"/>
            <p:cNvCxnSpPr>
              <a:stCxn id="16" idx="2"/>
              <a:endCxn id="16" idx="2"/>
            </p:cNvCxnSpPr>
            <p:nvPr/>
          </p:nvCxnSpPr>
          <p:spPr>
            <a:xfrm>
              <a:off x="1097128" y="1955800"/>
              <a:ext cx="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1038128" y="2024706"/>
              <a:ext cx="6350" cy="43179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2362199" y="1282699"/>
              <a:ext cx="1681707" cy="98188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Forgot Password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92099" y="3549648"/>
              <a:ext cx="1380509" cy="84772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Create Account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04799" y="4727574"/>
              <a:ext cx="1350749" cy="86042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Payment Page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" name="Straight Arrow Connector 34"/>
            <p:cNvCxnSpPr>
              <a:stCxn id="32" idx="2"/>
              <a:endCxn id="34" idx="0"/>
            </p:cNvCxnSpPr>
            <p:nvPr/>
          </p:nvCxnSpPr>
          <p:spPr>
            <a:xfrm flipH="1">
              <a:off x="980174" y="4397374"/>
              <a:ext cx="2180" cy="3302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34" idx="2"/>
            </p:cNvCxnSpPr>
            <p:nvPr/>
          </p:nvCxnSpPr>
          <p:spPr>
            <a:xfrm flipH="1">
              <a:off x="980173" y="5588000"/>
              <a:ext cx="1" cy="30996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304800" y="5873748"/>
              <a:ext cx="1231900" cy="74612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Pay Pal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>
              <a:off x="1536700" y="4727574"/>
              <a:ext cx="0" cy="60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Elbow Connector 51"/>
            <p:cNvCxnSpPr>
              <a:stCxn id="32" idx="3"/>
            </p:cNvCxnSpPr>
            <p:nvPr/>
          </p:nvCxnSpPr>
          <p:spPr>
            <a:xfrm flipV="1">
              <a:off x="1672608" y="165101"/>
              <a:ext cx="4867892" cy="3808410"/>
            </a:xfrm>
            <a:prstGeom prst="bent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/>
            <p:nvPr/>
          </p:nvSpPr>
          <p:spPr>
            <a:xfrm>
              <a:off x="6553200" y="1346032"/>
              <a:ext cx="1694218" cy="118189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Make Appointment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596892" y="2837787"/>
              <a:ext cx="1643418" cy="108505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Confirm Appointment page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642100" y="4249480"/>
              <a:ext cx="1605318" cy="101651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out page (Pop up page)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597650" y="5575854"/>
              <a:ext cx="1605318" cy="98185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Cancel Appointment Page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4" name="Straight Arrow Connector 13"/>
          <p:cNvCxnSpPr>
            <a:stCxn id="53" idx="2"/>
            <a:endCxn id="57" idx="0"/>
          </p:cNvCxnSpPr>
          <p:nvPr/>
        </p:nvCxnSpPr>
        <p:spPr>
          <a:xfrm>
            <a:off x="9095759" y="1134267"/>
            <a:ext cx="6350" cy="1538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7" idx="2"/>
          </p:cNvCxnSpPr>
          <p:nvPr/>
        </p:nvCxnSpPr>
        <p:spPr>
          <a:xfrm>
            <a:off x="9102109" y="2469982"/>
            <a:ext cx="0" cy="3098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9124098" y="3864897"/>
            <a:ext cx="0" cy="3098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9095759" y="5208049"/>
            <a:ext cx="0" cy="3098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H="1">
            <a:off x="2711496" y="3197715"/>
            <a:ext cx="2180" cy="330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16" idx="3"/>
          </p:cNvCxnSpPr>
          <p:nvPr/>
        </p:nvCxnSpPr>
        <p:spPr>
          <a:xfrm>
            <a:off x="3616656" y="1561305"/>
            <a:ext cx="450377" cy="8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033" y="5822044"/>
            <a:ext cx="1228967" cy="103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22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 Home </a:t>
            </a:r>
            <a:r>
              <a:rPr lang="en-US" dirty="0" err="1" smtClean="0"/>
              <a:t>PAge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033" y="5822044"/>
            <a:ext cx="1228967" cy="1035956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8" y="2093976"/>
            <a:ext cx="9893185" cy="3975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903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View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Front End(View): User interact with JSP,  deployed in Apache Tomcat Server.</a:t>
            </a:r>
          </a:p>
          <a:p>
            <a:r>
              <a:rPr lang="en-US" dirty="0" smtClean="0"/>
              <a:t>Servlets (Controller): They do the business logic. Interact with database and do the transactions and Request dispatch the </a:t>
            </a:r>
            <a:r>
              <a:rPr lang="en-US" dirty="0" err="1" smtClean="0"/>
              <a:t>Jsps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http://publib.boulder.ibm.com/infocenter/rsahelp/v7r0m0/topic/com.ibm.etools.struts.doc/images/cstrdoc001a.gif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110" y="3261744"/>
            <a:ext cx="8406580" cy="306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033" y="5822044"/>
            <a:ext cx="1228967" cy="103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09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0"/>
            <a:ext cx="10939616" cy="66706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02265" y="274935"/>
            <a:ext cx="41786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JAVA CODE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033" y="5822044"/>
            <a:ext cx="1228967" cy="103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7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825" y="150070"/>
            <a:ext cx="10058400" cy="1609344"/>
          </a:xfrm>
        </p:spPr>
        <p:txBody>
          <a:bodyPr/>
          <a:lstStyle/>
          <a:p>
            <a:r>
              <a:rPr lang="en-US" dirty="0" smtClean="0"/>
              <a:t>Getting Started with Databases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033" y="5822044"/>
            <a:ext cx="1228967" cy="10359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2907604"/>
            <a:ext cx="10865603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MySQL is a very popular, open source database</a:t>
            </a:r>
            <a:r>
              <a:rPr lang="en-US" sz="2200" dirty="0" smtClean="0"/>
              <a:t>.</a:t>
            </a:r>
          </a:p>
          <a:p>
            <a:endParaRPr lang="en-US" dirty="0"/>
          </a:p>
          <a:p>
            <a:r>
              <a:rPr lang="en-US" sz="2200" dirty="0" smtClean="0"/>
              <a:t>It handles </a:t>
            </a:r>
            <a:r>
              <a:rPr lang="en-US" sz="2200" dirty="0"/>
              <a:t>very large </a:t>
            </a:r>
            <a:r>
              <a:rPr lang="en-US" sz="2200" dirty="0" smtClean="0"/>
              <a:t>databases, gives very </a:t>
            </a:r>
            <a:r>
              <a:rPr lang="en-US" sz="2200" dirty="0"/>
              <a:t>fast </a:t>
            </a:r>
            <a:r>
              <a:rPr lang="en-US" sz="2200" dirty="0" smtClean="0"/>
              <a:t>performance.</a:t>
            </a:r>
          </a:p>
          <a:p>
            <a:endParaRPr lang="en-US" sz="2200" dirty="0"/>
          </a:p>
          <a:p>
            <a:r>
              <a:rPr lang="en-US" sz="2200" dirty="0"/>
              <a:t>SQL i</a:t>
            </a:r>
            <a:r>
              <a:rPr lang="en-US" sz="2200" dirty="0" smtClean="0"/>
              <a:t>s </a:t>
            </a:r>
            <a:r>
              <a:rPr lang="en-US" sz="2200" dirty="0"/>
              <a:t>a structured language for querying multiple databases</a:t>
            </a:r>
            <a:r>
              <a:rPr lang="en-US" sz="2200" dirty="0" smtClean="0"/>
              <a:t>.</a:t>
            </a:r>
          </a:p>
          <a:p>
            <a:endParaRPr lang="en-US" sz="2200" dirty="0"/>
          </a:p>
          <a:p>
            <a:r>
              <a:rPr lang="en-US" sz="2200" dirty="0"/>
              <a:t>The </a:t>
            </a:r>
            <a:r>
              <a:rPr lang="en-US" sz="2200" dirty="0" smtClean="0"/>
              <a:t>main part </a:t>
            </a:r>
            <a:r>
              <a:rPr lang="en-US" sz="2200" dirty="0"/>
              <a:t>of SQL is retrieving and performing operations on data</a:t>
            </a:r>
            <a:r>
              <a:rPr lang="en-US" sz="2200" dirty="0" smtClean="0"/>
              <a:t>.</a:t>
            </a:r>
          </a:p>
          <a:p>
            <a:endParaRPr lang="en-US" sz="2200" dirty="0" smtClean="0"/>
          </a:p>
          <a:p>
            <a:pPr marL="0" lvl="2"/>
            <a:r>
              <a:rPr lang="en-US" sz="2200" dirty="0"/>
              <a:t>Easy to use with other software's using connectors like </a:t>
            </a:r>
            <a:r>
              <a:rPr lang="en-US" sz="2200" b="1" dirty="0"/>
              <a:t>JDBC, </a:t>
            </a:r>
            <a:r>
              <a:rPr lang="en-US" sz="2200" b="1" dirty="0" err="1"/>
              <a:t>mysqldb</a:t>
            </a:r>
            <a:r>
              <a:rPr lang="en-US" sz="2200" b="1" dirty="0"/>
              <a:t> </a:t>
            </a:r>
            <a:r>
              <a:rPr lang="en-US" sz="2200" dirty="0"/>
              <a:t>to connect </a:t>
            </a:r>
            <a:endParaRPr lang="en-US" sz="2200" dirty="0" smtClean="0"/>
          </a:p>
          <a:p>
            <a:pPr marL="0" lvl="2"/>
            <a:r>
              <a:rPr lang="en-US" sz="2200" dirty="0" smtClean="0"/>
              <a:t>to </a:t>
            </a:r>
            <a:r>
              <a:rPr lang="en-US" sz="2200" dirty="0"/>
              <a:t>Java and Python.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010" y="1472883"/>
            <a:ext cx="3875964" cy="286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6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275929"/>
          </a:xfrm>
        </p:spPr>
        <p:txBody>
          <a:bodyPr/>
          <a:lstStyle/>
          <a:p>
            <a:r>
              <a:rPr lang="en-US" dirty="0" smtClean="0"/>
              <a:t>OTHER KEY FEATURES OF MYSQL: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760561"/>
            <a:ext cx="10058400" cy="4667535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Commercial </a:t>
            </a:r>
            <a:r>
              <a:rPr lang="en-US" dirty="0"/>
              <a:t>version of MySQL is also </a:t>
            </a:r>
            <a:r>
              <a:rPr lang="en-US" dirty="0" smtClean="0"/>
              <a:t>provided. </a:t>
            </a:r>
            <a:r>
              <a:rPr lang="en-US" dirty="0"/>
              <a:t>Users can choose to use the MySQL software as an Open Source product </a:t>
            </a:r>
            <a:r>
              <a:rPr lang="en-US" dirty="0" smtClean="0"/>
              <a:t>or Most </a:t>
            </a:r>
            <a:r>
              <a:rPr lang="en-US" dirty="0"/>
              <a:t>widely used is open type.</a:t>
            </a:r>
          </a:p>
          <a:p>
            <a:endParaRPr lang="en-US" dirty="0"/>
          </a:p>
          <a:p>
            <a:r>
              <a:rPr lang="en-US" dirty="0" smtClean="0"/>
              <a:t>MySQL </a:t>
            </a:r>
            <a:r>
              <a:rPr lang="en-US" dirty="0"/>
              <a:t>software delivers a very fast, multi-threaded, multi-user, and robust SQL (Structured Query Language) database server. </a:t>
            </a:r>
          </a:p>
          <a:p>
            <a:endParaRPr lang="en-US" dirty="0" smtClean="0"/>
          </a:p>
          <a:p>
            <a:r>
              <a:rPr lang="en-US" dirty="0" smtClean="0"/>
              <a:t>MySQL </a:t>
            </a:r>
            <a:r>
              <a:rPr lang="en-US" dirty="0"/>
              <a:t>is a open source relational database management system and works in client/server or embedded systems.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033" y="5822044"/>
            <a:ext cx="1228967" cy="103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38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637731"/>
            <a:ext cx="10058400" cy="5076968"/>
          </a:xfrm>
        </p:spPr>
        <p:txBody>
          <a:bodyPr>
            <a:normAutofit/>
          </a:bodyPr>
          <a:lstStyle/>
          <a:p>
            <a:endParaRPr lang="en-US" sz="2800" dirty="0" smtClean="0"/>
          </a:p>
          <a:p>
            <a:r>
              <a:rPr lang="en-US" sz="2800" dirty="0" smtClean="0"/>
              <a:t>Introduction</a:t>
            </a:r>
          </a:p>
          <a:p>
            <a:r>
              <a:rPr lang="en-US" sz="2800" dirty="0" smtClean="0"/>
              <a:t>Design Description</a:t>
            </a:r>
          </a:p>
          <a:p>
            <a:r>
              <a:rPr lang="en-US" sz="2800" dirty="0" smtClean="0"/>
              <a:t>Development</a:t>
            </a:r>
          </a:p>
          <a:p>
            <a:r>
              <a:rPr lang="en-US" sz="2800" dirty="0" smtClean="0"/>
              <a:t>Company Budget</a:t>
            </a:r>
          </a:p>
          <a:p>
            <a:r>
              <a:rPr lang="en-US" sz="2800" dirty="0" smtClean="0"/>
              <a:t>Challenges</a:t>
            </a:r>
          </a:p>
          <a:p>
            <a:r>
              <a:rPr lang="en-US" sz="2800" dirty="0" smtClean="0"/>
              <a:t>Video</a:t>
            </a:r>
          </a:p>
          <a:p>
            <a:r>
              <a:rPr lang="en-US" sz="2800" dirty="0" smtClean="0"/>
              <a:t>Scope for further development</a:t>
            </a:r>
          </a:p>
          <a:p>
            <a:r>
              <a:rPr lang="en-US" sz="2800" dirty="0" smtClean="0"/>
              <a:t>Acknowledgements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033" y="5822044"/>
            <a:ext cx="1228967" cy="103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61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112156"/>
          </a:xfrm>
        </p:spPr>
        <p:txBody>
          <a:bodyPr>
            <a:normAutofit fontScale="90000"/>
          </a:bodyPr>
          <a:lstStyle/>
          <a:p>
            <a:r>
              <a:rPr lang="en-US" sz="4900" b="1" u="sng" dirty="0" smtClean="0"/>
              <a:t/>
            </a:r>
            <a:br>
              <a:rPr lang="en-US" sz="4900" b="1" u="sng" dirty="0" smtClean="0"/>
            </a:br>
            <a:r>
              <a:rPr lang="en-US" sz="4900" b="1" dirty="0" smtClean="0"/>
              <a:t>Creating </a:t>
            </a:r>
            <a:r>
              <a:rPr lang="en-US" sz="4900" b="1" dirty="0"/>
              <a:t>and using JDBC Application: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1696" y="1815152"/>
            <a:ext cx="10186552" cy="4357048"/>
          </a:xfrm>
        </p:spPr>
        <p:txBody>
          <a:bodyPr>
            <a:normAutofit/>
          </a:bodyPr>
          <a:lstStyle/>
          <a:p>
            <a:r>
              <a:rPr lang="en-US" dirty="0" smtClean="0"/>
              <a:t>Steps </a:t>
            </a:r>
            <a:r>
              <a:rPr lang="en-US" dirty="0"/>
              <a:t>involved in building a JDBC </a:t>
            </a:r>
            <a:r>
              <a:rPr lang="en-US" dirty="0" smtClean="0"/>
              <a:t>application to interact with JAVA program: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1) Import the </a:t>
            </a:r>
            <a:r>
              <a:rPr lang="en-US" b="1" dirty="0" smtClean="0"/>
              <a:t>packages</a:t>
            </a:r>
          </a:p>
          <a:p>
            <a:r>
              <a:rPr lang="en-US" b="1" dirty="0" smtClean="0"/>
              <a:t>2)Register </a:t>
            </a:r>
            <a:r>
              <a:rPr lang="en-US" b="1" dirty="0"/>
              <a:t>the JDBC </a:t>
            </a:r>
            <a:r>
              <a:rPr lang="en-US" b="1" dirty="0" smtClean="0"/>
              <a:t>driver</a:t>
            </a:r>
            <a:endParaRPr lang="en-US" dirty="0"/>
          </a:p>
          <a:p>
            <a:r>
              <a:rPr lang="en-US" b="1" dirty="0"/>
              <a:t>3) Open a </a:t>
            </a:r>
            <a:r>
              <a:rPr lang="en-US" b="1" dirty="0" smtClean="0"/>
              <a:t>connection</a:t>
            </a:r>
          </a:p>
          <a:p>
            <a:r>
              <a:rPr lang="en-US" dirty="0" smtClean="0"/>
              <a:t>4</a:t>
            </a:r>
            <a:r>
              <a:rPr lang="en-US" dirty="0"/>
              <a:t>) </a:t>
            </a:r>
            <a:r>
              <a:rPr lang="en-US" b="1" dirty="0"/>
              <a:t>Execute a </a:t>
            </a:r>
            <a:r>
              <a:rPr lang="en-US" b="1" dirty="0" smtClean="0"/>
              <a:t>query</a:t>
            </a:r>
            <a:endParaRPr lang="en-US" dirty="0"/>
          </a:p>
          <a:p>
            <a:r>
              <a:rPr lang="en-US" b="1" dirty="0"/>
              <a:t>5) Extract data from result </a:t>
            </a:r>
            <a:r>
              <a:rPr lang="en-US" b="1" dirty="0" smtClean="0"/>
              <a:t>set</a:t>
            </a:r>
          </a:p>
          <a:p>
            <a:pPr marL="0" indent="0">
              <a:buNone/>
            </a:pPr>
            <a:endParaRPr lang="en" dirty="0"/>
          </a:p>
          <a:p>
            <a:r>
              <a:rPr lang="en-US" dirty="0"/>
              <a:t>Similarly, </a:t>
            </a:r>
            <a:r>
              <a:rPr lang="en-US" b="1" dirty="0" err="1"/>
              <a:t>mysqldb</a:t>
            </a:r>
            <a:r>
              <a:rPr lang="en-US" dirty="0"/>
              <a:t> connector is used to a connector for Python to interact with MySQL database.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033" y="5822044"/>
            <a:ext cx="1228967" cy="103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73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B5 screensho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81" y="109182"/>
            <a:ext cx="10226052" cy="66498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033" y="5822044"/>
            <a:ext cx="1228967" cy="103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67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28" y="777922"/>
            <a:ext cx="10122973" cy="4326341"/>
          </a:xfrm>
        </p:spPr>
      </p:pic>
      <p:sp>
        <p:nvSpPr>
          <p:cNvPr id="6" name="TextBox 5"/>
          <p:cNvSpPr txBox="1"/>
          <p:nvPr/>
        </p:nvSpPr>
        <p:spPr>
          <a:xfrm>
            <a:off x="573206" y="75318"/>
            <a:ext cx="9233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/>
              <a:t>Creating a table in database using MySQL Workbench: </a:t>
            </a:r>
            <a:endParaRPr lang="en-US" sz="2800" u="sng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731" y="5283647"/>
            <a:ext cx="7861111" cy="1417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033" y="5822044"/>
            <a:ext cx="1228967" cy="103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000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Hardware development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The recipe..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988" y="2464274"/>
            <a:ext cx="2857500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033" y="5822044"/>
            <a:ext cx="1228967" cy="103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2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85776" y="485776"/>
            <a:ext cx="10758488" cy="5314950"/>
            <a:chOff x="0" y="0"/>
            <a:chExt cx="10879836" cy="5553456"/>
          </a:xfrm>
        </p:grpSpPr>
        <p:sp>
          <p:nvSpPr>
            <p:cNvPr id="5" name="Shape 8"/>
            <p:cNvSpPr/>
            <p:nvPr/>
          </p:nvSpPr>
          <p:spPr>
            <a:xfrm>
              <a:off x="0" y="0"/>
              <a:ext cx="2165604" cy="1264920"/>
            </a:xfrm>
            <a:custGeom>
              <a:avLst/>
              <a:gdLst/>
              <a:ahLst/>
              <a:cxnLst/>
              <a:rect l="0" t="0" r="0" b="0"/>
              <a:pathLst>
                <a:path w="2165604" h="1264920">
                  <a:moveTo>
                    <a:pt x="0" y="1264920"/>
                  </a:moveTo>
                  <a:lnTo>
                    <a:pt x="2165604" y="1264920"/>
                  </a:lnTo>
                  <a:lnTo>
                    <a:pt x="2165604" y="0"/>
                  </a:lnTo>
                  <a:lnTo>
                    <a:pt x="0" y="0"/>
                  </a:lnTo>
                  <a:close/>
                </a:path>
              </a:pathLst>
            </a:custGeom>
            <a:ln w="12192" cap="flat">
              <a:miter lim="127000"/>
            </a:ln>
          </p:spPr>
          <p:style>
            <a:lnRef idx="1">
              <a:srgbClr val="41719C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48970" y="537210"/>
              <a:ext cx="1152000" cy="30967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b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RFID TAG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Shape 10"/>
            <p:cNvSpPr/>
            <p:nvPr/>
          </p:nvSpPr>
          <p:spPr>
            <a:xfrm>
              <a:off x="2165604" y="594360"/>
              <a:ext cx="1075817" cy="76200"/>
            </a:xfrm>
            <a:custGeom>
              <a:avLst/>
              <a:gdLst/>
              <a:ahLst/>
              <a:cxnLst/>
              <a:rect l="0" t="0" r="0" b="0"/>
              <a:pathLst>
                <a:path w="1075817" h="76200">
                  <a:moveTo>
                    <a:pt x="999617" y="0"/>
                  </a:moveTo>
                  <a:lnTo>
                    <a:pt x="1075817" y="38100"/>
                  </a:lnTo>
                  <a:lnTo>
                    <a:pt x="999617" y="76200"/>
                  </a:lnTo>
                  <a:lnTo>
                    <a:pt x="999617" y="44450"/>
                  </a:lnTo>
                  <a:lnTo>
                    <a:pt x="0" y="44450"/>
                  </a:lnTo>
                  <a:lnTo>
                    <a:pt x="0" y="31750"/>
                  </a:lnTo>
                  <a:lnTo>
                    <a:pt x="999617" y="31750"/>
                  </a:lnTo>
                  <a:lnTo>
                    <a:pt x="999617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B9BD5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Shape 12"/>
            <p:cNvSpPr/>
            <p:nvPr/>
          </p:nvSpPr>
          <p:spPr>
            <a:xfrm>
              <a:off x="3241548" y="0"/>
              <a:ext cx="1828800" cy="1264920"/>
            </a:xfrm>
            <a:custGeom>
              <a:avLst/>
              <a:gdLst/>
              <a:ahLst/>
              <a:cxnLst/>
              <a:rect l="0" t="0" r="0" b="0"/>
              <a:pathLst>
                <a:path w="1828800" h="1264920">
                  <a:moveTo>
                    <a:pt x="0" y="1264920"/>
                  </a:moveTo>
                  <a:lnTo>
                    <a:pt x="1828800" y="1264920"/>
                  </a:lnTo>
                  <a:lnTo>
                    <a:pt x="1828800" y="0"/>
                  </a:lnTo>
                  <a:lnTo>
                    <a:pt x="0" y="0"/>
                  </a:lnTo>
                  <a:close/>
                </a:path>
              </a:pathLst>
            </a:custGeom>
            <a:ln w="12192" cap="flat">
              <a:miter lim="127000"/>
            </a:ln>
          </p:spPr>
          <p:style>
            <a:lnRef idx="1">
              <a:srgbClr val="41719C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644773" y="400050"/>
              <a:ext cx="1428066" cy="30967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b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RFID CARD 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775837" y="674141"/>
              <a:ext cx="1010448" cy="31009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b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READER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Shape 15"/>
            <p:cNvSpPr/>
            <p:nvPr/>
          </p:nvSpPr>
          <p:spPr>
            <a:xfrm>
              <a:off x="5070348" y="594360"/>
              <a:ext cx="1075817" cy="76200"/>
            </a:xfrm>
            <a:custGeom>
              <a:avLst/>
              <a:gdLst/>
              <a:ahLst/>
              <a:cxnLst/>
              <a:rect l="0" t="0" r="0" b="0"/>
              <a:pathLst>
                <a:path w="1075817" h="76200">
                  <a:moveTo>
                    <a:pt x="999617" y="0"/>
                  </a:moveTo>
                  <a:lnTo>
                    <a:pt x="1075817" y="38100"/>
                  </a:lnTo>
                  <a:lnTo>
                    <a:pt x="999617" y="76200"/>
                  </a:lnTo>
                  <a:lnTo>
                    <a:pt x="999617" y="44450"/>
                  </a:lnTo>
                  <a:lnTo>
                    <a:pt x="0" y="44450"/>
                  </a:lnTo>
                  <a:lnTo>
                    <a:pt x="0" y="31750"/>
                  </a:lnTo>
                  <a:lnTo>
                    <a:pt x="999617" y="31750"/>
                  </a:lnTo>
                  <a:lnTo>
                    <a:pt x="999617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B9BD5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Shape 17"/>
            <p:cNvSpPr/>
            <p:nvPr/>
          </p:nvSpPr>
          <p:spPr>
            <a:xfrm>
              <a:off x="6146292" y="0"/>
              <a:ext cx="1828800" cy="1264920"/>
            </a:xfrm>
            <a:custGeom>
              <a:avLst/>
              <a:gdLst/>
              <a:ahLst/>
              <a:cxnLst/>
              <a:rect l="0" t="0" r="0" b="0"/>
              <a:pathLst>
                <a:path w="1828800" h="1264920">
                  <a:moveTo>
                    <a:pt x="0" y="1264920"/>
                  </a:moveTo>
                  <a:lnTo>
                    <a:pt x="1828800" y="1264920"/>
                  </a:lnTo>
                  <a:lnTo>
                    <a:pt x="1828800" y="0"/>
                  </a:lnTo>
                  <a:lnTo>
                    <a:pt x="0" y="0"/>
                  </a:lnTo>
                  <a:close/>
                </a:path>
              </a:pathLst>
            </a:custGeom>
            <a:ln w="12192" cap="flat">
              <a:miter lim="127000"/>
            </a:ln>
          </p:spPr>
          <p:style>
            <a:lnRef idx="1">
              <a:srgbClr val="41719C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972046" y="400050"/>
              <a:ext cx="305255" cy="30967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b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Pi 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647434" y="674141"/>
              <a:ext cx="94986" cy="31009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b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(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718852" y="674141"/>
              <a:ext cx="906024" cy="31009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b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Python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400989" y="674141"/>
              <a:ext cx="94986" cy="31009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b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)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Shape 20"/>
            <p:cNvSpPr/>
            <p:nvPr/>
          </p:nvSpPr>
          <p:spPr>
            <a:xfrm>
              <a:off x="7975092" y="594360"/>
              <a:ext cx="1075817" cy="76200"/>
            </a:xfrm>
            <a:custGeom>
              <a:avLst/>
              <a:gdLst/>
              <a:ahLst/>
              <a:cxnLst/>
              <a:rect l="0" t="0" r="0" b="0"/>
              <a:pathLst>
                <a:path w="1075817" h="76200">
                  <a:moveTo>
                    <a:pt x="999617" y="0"/>
                  </a:moveTo>
                  <a:lnTo>
                    <a:pt x="1075817" y="38100"/>
                  </a:lnTo>
                  <a:lnTo>
                    <a:pt x="999617" y="76200"/>
                  </a:lnTo>
                  <a:lnTo>
                    <a:pt x="999617" y="44450"/>
                  </a:lnTo>
                  <a:lnTo>
                    <a:pt x="0" y="44450"/>
                  </a:lnTo>
                  <a:lnTo>
                    <a:pt x="0" y="31750"/>
                  </a:lnTo>
                  <a:lnTo>
                    <a:pt x="999617" y="31750"/>
                  </a:lnTo>
                  <a:lnTo>
                    <a:pt x="999617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B9BD5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Shape 22"/>
            <p:cNvSpPr/>
            <p:nvPr/>
          </p:nvSpPr>
          <p:spPr>
            <a:xfrm>
              <a:off x="9051036" y="0"/>
              <a:ext cx="1828800" cy="1264920"/>
            </a:xfrm>
            <a:custGeom>
              <a:avLst/>
              <a:gdLst/>
              <a:ahLst/>
              <a:cxnLst/>
              <a:rect l="0" t="0" r="0" b="0"/>
              <a:pathLst>
                <a:path w="1828800" h="1264920">
                  <a:moveTo>
                    <a:pt x="0" y="1264920"/>
                  </a:moveTo>
                  <a:lnTo>
                    <a:pt x="1828800" y="1264920"/>
                  </a:lnTo>
                  <a:lnTo>
                    <a:pt x="1828800" y="0"/>
                  </a:lnTo>
                  <a:lnTo>
                    <a:pt x="0" y="0"/>
                  </a:lnTo>
                  <a:close/>
                </a:path>
              </a:pathLst>
            </a:custGeom>
            <a:ln w="12192" cap="flat">
              <a:miter lim="127000"/>
            </a:ln>
          </p:spPr>
          <p:style>
            <a:lnRef idx="1">
              <a:srgbClr val="41719C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9605772" y="537210"/>
              <a:ext cx="957416" cy="30967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b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SERVER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Shape 24"/>
            <p:cNvSpPr/>
            <p:nvPr/>
          </p:nvSpPr>
          <p:spPr>
            <a:xfrm>
              <a:off x="9927336" y="3415284"/>
              <a:ext cx="76200" cy="887476"/>
            </a:xfrm>
            <a:custGeom>
              <a:avLst/>
              <a:gdLst/>
              <a:ahLst/>
              <a:cxnLst/>
              <a:rect l="0" t="0" r="0" b="0"/>
              <a:pathLst>
                <a:path w="76200" h="887476">
                  <a:moveTo>
                    <a:pt x="31750" y="0"/>
                  </a:moveTo>
                  <a:lnTo>
                    <a:pt x="44450" y="0"/>
                  </a:lnTo>
                  <a:lnTo>
                    <a:pt x="44450" y="811276"/>
                  </a:lnTo>
                  <a:lnTo>
                    <a:pt x="76200" y="811276"/>
                  </a:lnTo>
                  <a:lnTo>
                    <a:pt x="38100" y="887476"/>
                  </a:lnTo>
                  <a:lnTo>
                    <a:pt x="0" y="811276"/>
                  </a:lnTo>
                  <a:lnTo>
                    <a:pt x="31750" y="811276"/>
                  </a:lnTo>
                  <a:lnTo>
                    <a:pt x="3175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B9BD5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Shape 215"/>
            <p:cNvSpPr/>
            <p:nvPr/>
          </p:nvSpPr>
          <p:spPr>
            <a:xfrm>
              <a:off x="9051036" y="2151888"/>
              <a:ext cx="1828800" cy="1263396"/>
            </a:xfrm>
            <a:custGeom>
              <a:avLst/>
              <a:gdLst/>
              <a:ahLst/>
              <a:cxnLst/>
              <a:rect l="0" t="0" r="0" b="0"/>
              <a:pathLst>
                <a:path w="1828800" h="1263396">
                  <a:moveTo>
                    <a:pt x="0" y="0"/>
                  </a:moveTo>
                  <a:lnTo>
                    <a:pt x="1828800" y="0"/>
                  </a:lnTo>
                  <a:lnTo>
                    <a:pt x="1828800" y="1263396"/>
                  </a:lnTo>
                  <a:lnTo>
                    <a:pt x="0" y="1263396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Shape 26"/>
            <p:cNvSpPr/>
            <p:nvPr/>
          </p:nvSpPr>
          <p:spPr>
            <a:xfrm>
              <a:off x="9051036" y="2151888"/>
              <a:ext cx="1828800" cy="1263396"/>
            </a:xfrm>
            <a:custGeom>
              <a:avLst/>
              <a:gdLst/>
              <a:ahLst/>
              <a:cxnLst/>
              <a:rect l="0" t="0" r="0" b="0"/>
              <a:pathLst>
                <a:path w="1828800" h="1263396">
                  <a:moveTo>
                    <a:pt x="0" y="1263396"/>
                  </a:moveTo>
                  <a:lnTo>
                    <a:pt x="1828800" y="1263396"/>
                  </a:lnTo>
                  <a:lnTo>
                    <a:pt x="1828800" y="0"/>
                  </a:lnTo>
                  <a:lnTo>
                    <a:pt x="0" y="0"/>
                  </a:lnTo>
                  <a:close/>
                </a:path>
              </a:pathLst>
            </a:custGeom>
            <a:ln w="12192" cap="flat">
              <a:miter lim="127000"/>
            </a:ln>
          </p:spPr>
          <p:style>
            <a:lnRef idx="1">
              <a:srgbClr val="41719C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9476232" y="2551709"/>
              <a:ext cx="1302104" cy="31009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b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DATABASE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596627" y="2826512"/>
              <a:ext cx="94860" cy="30967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b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(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668256" y="2826512"/>
              <a:ext cx="791715" cy="30967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b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MySql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264139" y="2826512"/>
              <a:ext cx="94860" cy="30967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b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)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Shape 31"/>
            <p:cNvSpPr/>
            <p:nvPr/>
          </p:nvSpPr>
          <p:spPr>
            <a:xfrm>
              <a:off x="9927336" y="1264920"/>
              <a:ext cx="76200" cy="887476"/>
            </a:xfrm>
            <a:custGeom>
              <a:avLst/>
              <a:gdLst/>
              <a:ahLst/>
              <a:cxnLst/>
              <a:rect l="0" t="0" r="0" b="0"/>
              <a:pathLst>
                <a:path w="76200" h="887476">
                  <a:moveTo>
                    <a:pt x="38100" y="0"/>
                  </a:moveTo>
                  <a:lnTo>
                    <a:pt x="76200" y="76200"/>
                  </a:lnTo>
                  <a:lnTo>
                    <a:pt x="44450" y="76200"/>
                  </a:lnTo>
                  <a:lnTo>
                    <a:pt x="44450" y="811276"/>
                  </a:lnTo>
                  <a:lnTo>
                    <a:pt x="76200" y="811276"/>
                  </a:lnTo>
                  <a:lnTo>
                    <a:pt x="38100" y="887476"/>
                  </a:lnTo>
                  <a:lnTo>
                    <a:pt x="0" y="811276"/>
                  </a:lnTo>
                  <a:lnTo>
                    <a:pt x="31750" y="811276"/>
                  </a:lnTo>
                  <a:lnTo>
                    <a:pt x="31750" y="76200"/>
                  </a:lnTo>
                  <a:lnTo>
                    <a:pt x="0" y="76200"/>
                  </a:lnTo>
                  <a:lnTo>
                    <a:pt x="3810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B9BD5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Shape 216"/>
            <p:cNvSpPr/>
            <p:nvPr/>
          </p:nvSpPr>
          <p:spPr>
            <a:xfrm>
              <a:off x="9051036" y="4290060"/>
              <a:ext cx="1828800" cy="1263396"/>
            </a:xfrm>
            <a:custGeom>
              <a:avLst/>
              <a:gdLst/>
              <a:ahLst/>
              <a:cxnLst/>
              <a:rect l="0" t="0" r="0" b="0"/>
              <a:pathLst>
                <a:path w="1828800" h="1263396">
                  <a:moveTo>
                    <a:pt x="0" y="0"/>
                  </a:moveTo>
                  <a:lnTo>
                    <a:pt x="1828800" y="0"/>
                  </a:lnTo>
                  <a:lnTo>
                    <a:pt x="1828800" y="1263396"/>
                  </a:lnTo>
                  <a:lnTo>
                    <a:pt x="0" y="1263396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Shape 33"/>
            <p:cNvSpPr/>
            <p:nvPr/>
          </p:nvSpPr>
          <p:spPr>
            <a:xfrm>
              <a:off x="9051036" y="4290061"/>
              <a:ext cx="1828800" cy="1006578"/>
            </a:xfrm>
            <a:custGeom>
              <a:avLst/>
              <a:gdLst/>
              <a:ahLst/>
              <a:cxnLst/>
              <a:rect l="0" t="0" r="0" b="0"/>
              <a:pathLst>
                <a:path w="1828800" h="1263396">
                  <a:moveTo>
                    <a:pt x="0" y="1263396"/>
                  </a:moveTo>
                  <a:lnTo>
                    <a:pt x="1828800" y="1263396"/>
                  </a:lnTo>
                  <a:lnTo>
                    <a:pt x="1828800" y="0"/>
                  </a:lnTo>
                  <a:lnTo>
                    <a:pt x="0" y="0"/>
                  </a:lnTo>
                  <a:close/>
                </a:path>
              </a:pathLst>
            </a:custGeom>
            <a:ln w="12192" cap="flat">
              <a:miter lim="127000"/>
            </a:ln>
          </p:spPr>
          <p:style>
            <a:lnRef idx="1">
              <a:srgbClr val="41719C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787127" y="4827906"/>
              <a:ext cx="473995" cy="30967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b="1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GUI</a:t>
              </a:r>
              <a:endParaRPr lang="en-US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Shape 35"/>
            <p:cNvSpPr/>
            <p:nvPr/>
          </p:nvSpPr>
          <p:spPr>
            <a:xfrm>
              <a:off x="8513063" y="4884420"/>
              <a:ext cx="537845" cy="76200"/>
            </a:xfrm>
            <a:custGeom>
              <a:avLst/>
              <a:gdLst/>
              <a:ahLst/>
              <a:cxnLst/>
              <a:rect l="0" t="0" r="0" b="0"/>
              <a:pathLst>
                <a:path w="537845" h="76200">
                  <a:moveTo>
                    <a:pt x="461645" y="0"/>
                  </a:moveTo>
                  <a:lnTo>
                    <a:pt x="537845" y="38100"/>
                  </a:lnTo>
                  <a:lnTo>
                    <a:pt x="461645" y="76200"/>
                  </a:lnTo>
                  <a:lnTo>
                    <a:pt x="461645" y="44450"/>
                  </a:lnTo>
                  <a:lnTo>
                    <a:pt x="0" y="44450"/>
                  </a:lnTo>
                  <a:lnTo>
                    <a:pt x="0" y="31750"/>
                  </a:lnTo>
                  <a:lnTo>
                    <a:pt x="461645" y="31750"/>
                  </a:lnTo>
                  <a:lnTo>
                    <a:pt x="461645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B9BD5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Shape 36"/>
            <p:cNvSpPr/>
            <p:nvPr/>
          </p:nvSpPr>
          <p:spPr>
            <a:xfrm>
              <a:off x="8513063" y="857504"/>
              <a:ext cx="537973" cy="76073"/>
            </a:xfrm>
            <a:custGeom>
              <a:avLst/>
              <a:gdLst/>
              <a:ahLst/>
              <a:cxnLst/>
              <a:rect l="0" t="0" r="0" b="0"/>
              <a:pathLst>
                <a:path w="537973" h="76073">
                  <a:moveTo>
                    <a:pt x="76709" y="0"/>
                  </a:moveTo>
                  <a:lnTo>
                    <a:pt x="76285" y="31655"/>
                  </a:lnTo>
                  <a:lnTo>
                    <a:pt x="537973" y="37465"/>
                  </a:lnTo>
                  <a:lnTo>
                    <a:pt x="537845" y="50165"/>
                  </a:lnTo>
                  <a:lnTo>
                    <a:pt x="76116" y="44356"/>
                  </a:lnTo>
                  <a:lnTo>
                    <a:pt x="75692" y="76073"/>
                  </a:lnTo>
                  <a:lnTo>
                    <a:pt x="0" y="37084"/>
                  </a:lnTo>
                  <a:lnTo>
                    <a:pt x="76709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B9BD5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Shape 37"/>
            <p:cNvSpPr/>
            <p:nvPr/>
          </p:nvSpPr>
          <p:spPr>
            <a:xfrm>
              <a:off x="8474963" y="894588"/>
              <a:ext cx="76200" cy="4040886"/>
            </a:xfrm>
            <a:custGeom>
              <a:avLst/>
              <a:gdLst/>
              <a:ahLst/>
              <a:cxnLst/>
              <a:rect l="0" t="0" r="0" b="0"/>
              <a:pathLst>
                <a:path w="76200" h="4040886">
                  <a:moveTo>
                    <a:pt x="31750" y="0"/>
                  </a:moveTo>
                  <a:lnTo>
                    <a:pt x="44450" y="0"/>
                  </a:lnTo>
                  <a:lnTo>
                    <a:pt x="44450" y="3964686"/>
                  </a:lnTo>
                  <a:lnTo>
                    <a:pt x="76200" y="3964686"/>
                  </a:lnTo>
                  <a:lnTo>
                    <a:pt x="38100" y="4040886"/>
                  </a:lnTo>
                  <a:lnTo>
                    <a:pt x="0" y="3964686"/>
                  </a:lnTo>
                  <a:lnTo>
                    <a:pt x="31750" y="3964686"/>
                  </a:lnTo>
                  <a:lnTo>
                    <a:pt x="3175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B9BD5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033" y="5822044"/>
            <a:ext cx="1228967" cy="10359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4124" y="2362726"/>
            <a:ext cx="7451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 SOFTWARE HANDSHAKE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226" y="4130092"/>
            <a:ext cx="3355392" cy="254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01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INGREDIENTS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800" dirty="0" smtClean="0"/>
              <a:t>Reading the RFID card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Python – MySQL database linkage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Python File Access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Executable bash file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033" y="5822044"/>
            <a:ext cx="1228967" cy="10359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709" y="484632"/>
            <a:ext cx="4868497" cy="386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5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 Budget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4708222"/>
              </p:ext>
            </p:extLst>
          </p:nvPr>
        </p:nvGraphicFramePr>
        <p:xfrm>
          <a:off x="1069975" y="2120900"/>
          <a:ext cx="10058400" cy="322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00"/>
                <a:gridCol w="3352800"/>
                <a:gridCol w="3352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 of the 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Quantity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Incurred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Raspberry Pi B+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$60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720p 19” HDMI Screen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$60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RFID module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$60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Module</a:t>
                      </a:r>
                      <a:r>
                        <a:rPr lang="en-US" baseline="0" dirty="0" smtClean="0"/>
                        <a:t> – Raspberry Pi bridge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$30</a:t>
                      </a:r>
                      <a:endParaRPr lang="en-US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RFID Tags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$2</a:t>
                      </a:r>
                    </a:p>
                  </a:txBody>
                  <a:tcPr/>
                </a:tc>
              </a:tr>
              <a:tr h="18288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Keyboard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$10</a:t>
                      </a:r>
                    </a:p>
                  </a:txBody>
                  <a:tcPr/>
                </a:tc>
              </a:tr>
              <a:tr h="1828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$222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033" y="5822044"/>
            <a:ext cx="1228967" cy="103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7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Labor and other costs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At the rate of $50/hour…</a:t>
            </a:r>
          </a:p>
          <a:p>
            <a:r>
              <a:rPr lang="en-US" sz="2400" dirty="0" smtClean="0"/>
              <a:t>10 hours/week…</a:t>
            </a:r>
          </a:p>
          <a:p>
            <a:r>
              <a:rPr lang="en-US" sz="2400" dirty="0" smtClean="0"/>
              <a:t>12 weeks..</a:t>
            </a:r>
          </a:p>
          <a:p>
            <a:r>
              <a:rPr lang="en-US" sz="2400" dirty="0" smtClean="0"/>
              <a:t>6 people…</a:t>
            </a:r>
          </a:p>
          <a:p>
            <a:r>
              <a:rPr lang="en-US" sz="2400" dirty="0" smtClean="0"/>
              <a:t>The Labor Costs amount to $36,000</a:t>
            </a:r>
          </a:p>
          <a:p>
            <a:r>
              <a:rPr lang="en-US" sz="2400" dirty="0" smtClean="0"/>
              <a:t>Promotional Cost [Radio, Posters, Flyers] : $2000 - $3000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033" y="5822044"/>
            <a:ext cx="1228967" cy="103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26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Struggle? Or a Learning Phase??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952" y="441286"/>
            <a:ext cx="2511188" cy="21086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953" y="2950126"/>
            <a:ext cx="2820856" cy="27546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033" y="5822044"/>
            <a:ext cx="1228967" cy="103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81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/>
              <a:t>Establishing </a:t>
            </a:r>
            <a:r>
              <a:rPr lang="en-US" sz="2800" dirty="0" smtClean="0"/>
              <a:t>connections with databases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Remote database configuration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Installing and configuring MySQL server for </a:t>
            </a:r>
            <a:r>
              <a:rPr lang="en-US" sz="2800" dirty="0" smtClean="0"/>
              <a:t>tests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Adobe Photoshop learning curve for Logo Design</a:t>
            </a:r>
          </a:p>
          <a:p>
            <a:pPr>
              <a:lnSpc>
                <a:spcPct val="150000"/>
              </a:lnSpc>
            </a:pPr>
            <a:endParaRPr lang="en-US" sz="2800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033" y="5822044"/>
            <a:ext cx="1228967" cy="103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0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Extensive wait time at the laundry facilities (public and community based)</a:t>
            </a:r>
          </a:p>
          <a:p>
            <a:r>
              <a:rPr lang="en-US" sz="2800" dirty="0" smtClean="0"/>
              <a:t>Inconvenience of carrying coins to operate machines  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096" y="3657600"/>
            <a:ext cx="3047194" cy="31100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033" y="5822044"/>
            <a:ext cx="1228967" cy="103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1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software problems…..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800" y="2539022"/>
            <a:ext cx="10058400" cy="4050792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JSP codes for webpage linkages and database operation [including scheduled service executer</a:t>
            </a:r>
            <a:r>
              <a:rPr lang="en-US" sz="2600" dirty="0" smtClean="0"/>
              <a:t>]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Choice of Web-development software [From Webflow to Dreamweaver]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Apache Tomcat environment</a:t>
            </a:r>
          </a:p>
          <a:p>
            <a:pPr>
              <a:lnSpc>
                <a:spcPct val="150000"/>
              </a:lnSpc>
            </a:pPr>
            <a:r>
              <a:rPr lang="en-US" sz="2600" dirty="0" smtClean="0"/>
              <a:t>Idea </a:t>
            </a:r>
            <a:r>
              <a:rPr lang="en-US" sz="2600" dirty="0"/>
              <a:t>of Enterprise Java Beans had to be scrapped </a:t>
            </a:r>
            <a:endParaRPr lang="en-US" sz="2600" dirty="0" smtClean="0"/>
          </a:p>
          <a:p>
            <a:pPr>
              <a:lnSpc>
                <a:spcPct val="150000"/>
              </a:lnSpc>
            </a:pPr>
            <a:r>
              <a:rPr lang="en-US" sz="2600" dirty="0" smtClean="0"/>
              <a:t>Network connectivity issues while starting the server up</a:t>
            </a:r>
            <a:endParaRPr lang="en-US" sz="26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033" y="5822044"/>
            <a:ext cx="1228967" cy="10359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623" y="279654"/>
            <a:ext cx="3197218" cy="225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59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7"/>
            <a:ext cx="10058400" cy="457964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2600" dirty="0" smtClean="0"/>
              <a:t>Setting up the </a:t>
            </a:r>
            <a:r>
              <a:rPr lang="en-US" sz="2600" dirty="0" err="1" smtClean="0"/>
              <a:t>Raspbian</a:t>
            </a:r>
            <a:r>
              <a:rPr lang="en-US" sz="2600" dirty="0" smtClean="0"/>
              <a:t> </a:t>
            </a:r>
            <a:r>
              <a:rPr lang="en-US" sz="2600" dirty="0" smtClean="0"/>
              <a:t>environment</a:t>
            </a:r>
            <a:endParaRPr lang="en-US" sz="2600" dirty="0" smtClean="0"/>
          </a:p>
          <a:p>
            <a:pPr>
              <a:lnSpc>
                <a:spcPct val="150000"/>
              </a:lnSpc>
            </a:pPr>
            <a:r>
              <a:rPr lang="en-US" sz="2600" dirty="0" smtClean="0"/>
              <a:t>Installing support packages</a:t>
            </a:r>
          </a:p>
          <a:p>
            <a:pPr>
              <a:lnSpc>
                <a:spcPct val="150000"/>
              </a:lnSpc>
            </a:pPr>
            <a:r>
              <a:rPr lang="en-US" sz="2600" dirty="0" smtClean="0"/>
              <a:t>Initial network setup </a:t>
            </a:r>
          </a:p>
          <a:p>
            <a:pPr>
              <a:lnSpc>
                <a:spcPct val="150000"/>
              </a:lnSpc>
            </a:pPr>
            <a:r>
              <a:rPr lang="en-US" sz="2600" dirty="0" smtClean="0"/>
              <a:t>Learning Python</a:t>
            </a:r>
          </a:p>
          <a:p>
            <a:pPr>
              <a:lnSpc>
                <a:spcPct val="150000"/>
              </a:lnSpc>
            </a:pPr>
            <a:r>
              <a:rPr lang="en-US" sz="2600" dirty="0" smtClean="0"/>
              <a:t>Configuring the RFID shield </a:t>
            </a:r>
          </a:p>
          <a:p>
            <a:pPr>
              <a:lnSpc>
                <a:spcPct val="150000"/>
              </a:lnSpc>
            </a:pPr>
            <a:r>
              <a:rPr lang="en-US" sz="2600" dirty="0" smtClean="0"/>
              <a:t>Configuring Python to access databases – Incompatibility between IDLE and MySQL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033" y="5822044"/>
            <a:ext cx="1228967" cy="10359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248" y="898326"/>
            <a:ext cx="38100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3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video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Behold….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6913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for further improvements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Community/Housing Login development</a:t>
            </a:r>
          </a:p>
          <a:p>
            <a:r>
              <a:rPr lang="en-US" sz="2800" dirty="0" smtClean="0"/>
              <a:t>Text message/e-mail alert services for the customers</a:t>
            </a:r>
          </a:p>
          <a:p>
            <a:r>
              <a:rPr lang="en-US" sz="2800" dirty="0" smtClean="0"/>
              <a:t>Cancelling and Rescheduling appointments based on timestamp</a:t>
            </a:r>
          </a:p>
          <a:p>
            <a:r>
              <a:rPr lang="en-US" sz="2800" dirty="0" smtClean="0"/>
              <a:t>Restricting access to machines based on timestamp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033" y="5822044"/>
            <a:ext cx="1228967" cy="103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334506"/>
            <a:ext cx="10058400" cy="1609344"/>
          </a:xfrm>
        </p:spPr>
        <p:txBody>
          <a:bodyPr/>
          <a:lstStyle/>
          <a:p>
            <a:r>
              <a:rPr lang="en-US" dirty="0" smtClean="0"/>
              <a:t>Acknowledgement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542197"/>
            <a:ext cx="10058400" cy="463000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Professor </a:t>
            </a:r>
            <a:r>
              <a:rPr lang="en-US" sz="2400" dirty="0" err="1" smtClean="0"/>
              <a:t>Yuhua</a:t>
            </a:r>
            <a:r>
              <a:rPr lang="en-US" sz="2400" dirty="0" smtClean="0"/>
              <a:t> Chen</a:t>
            </a:r>
          </a:p>
          <a:p>
            <a:r>
              <a:rPr lang="en-US" sz="2400" dirty="0" smtClean="0"/>
              <a:t>Cullen College of Engineering</a:t>
            </a:r>
          </a:p>
          <a:p>
            <a:r>
              <a:rPr lang="en-US" sz="2400" dirty="0" smtClean="0"/>
              <a:t>College of Technology</a:t>
            </a:r>
          </a:p>
          <a:p>
            <a:r>
              <a:rPr lang="en-US" sz="2400" dirty="0" smtClean="0"/>
              <a:t>Brisk Home Solutions</a:t>
            </a:r>
          </a:p>
          <a:p>
            <a:r>
              <a:rPr lang="en-US" sz="2400" dirty="0" err="1" smtClean="0"/>
              <a:t>Rimmi</a:t>
            </a:r>
            <a:r>
              <a:rPr lang="en-US" sz="2400" dirty="0" smtClean="0"/>
              <a:t> Patel – Graduate Student, Computer Science Department</a:t>
            </a:r>
          </a:p>
          <a:p>
            <a:r>
              <a:rPr lang="en-US" sz="2400" dirty="0" smtClean="0"/>
              <a:t>Chaitanya </a:t>
            </a:r>
            <a:r>
              <a:rPr lang="en-US" sz="2400" dirty="0" err="1" smtClean="0"/>
              <a:t>Uppaluri</a:t>
            </a:r>
            <a:r>
              <a:rPr lang="en-US" sz="2400" dirty="0" smtClean="0"/>
              <a:t> – Graduate Student, Computer Science Department</a:t>
            </a:r>
          </a:p>
          <a:p>
            <a:r>
              <a:rPr lang="en-US" sz="2400" dirty="0" err="1" smtClean="0"/>
              <a:t>Kavya</a:t>
            </a:r>
            <a:r>
              <a:rPr lang="en-US" sz="2400" dirty="0" smtClean="0"/>
              <a:t> </a:t>
            </a:r>
            <a:r>
              <a:rPr lang="en-US" sz="2400" dirty="0" err="1" smtClean="0"/>
              <a:t>Yerrabandi</a:t>
            </a:r>
            <a:r>
              <a:rPr lang="en-US" sz="2400" dirty="0" smtClean="0"/>
              <a:t> – Graduate Student, Electrical Engineering Department</a:t>
            </a:r>
          </a:p>
          <a:p>
            <a:r>
              <a:rPr lang="en-US" sz="2400" dirty="0" err="1" smtClean="0"/>
              <a:t>Sagar</a:t>
            </a:r>
            <a:r>
              <a:rPr lang="en-US" sz="2400" dirty="0" smtClean="0"/>
              <a:t> </a:t>
            </a:r>
            <a:r>
              <a:rPr lang="en-US" sz="2400" dirty="0" err="1" smtClean="0"/>
              <a:t>Shivaram</a:t>
            </a:r>
            <a:r>
              <a:rPr lang="en-US" sz="2400" dirty="0" smtClean="0"/>
              <a:t> - </a:t>
            </a:r>
            <a:r>
              <a:rPr lang="en-US" sz="2400" dirty="0"/>
              <a:t>Graduate Student, Electrical Engineering Department</a:t>
            </a:r>
            <a:endParaRPr lang="en-US" sz="24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033" y="5822044"/>
            <a:ext cx="1228967" cy="103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28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Your Comments/Feedback is much appreciated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033" y="5822044"/>
            <a:ext cx="1228967" cy="10359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166" y="2730167"/>
            <a:ext cx="2583308" cy="290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6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YOU!!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We appreciate you for your patience….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033" y="5822044"/>
            <a:ext cx="1228967" cy="103595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220" y="2554969"/>
            <a:ext cx="381000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1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Are We?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E-wash is a company that has automated a queuing system. </a:t>
            </a:r>
          </a:p>
          <a:p>
            <a:pPr marL="0" indent="0">
              <a:buNone/>
            </a:pPr>
            <a:endParaRPr lang="en-US" sz="2800" dirty="0" smtClean="0"/>
          </a:p>
          <a:p>
            <a:r>
              <a:rPr lang="en-US" sz="2800" dirty="0" smtClean="0"/>
              <a:t>Our technology can be generalized to </a:t>
            </a:r>
            <a:r>
              <a:rPr lang="en-US" sz="2800" dirty="0" smtClean="0"/>
              <a:t>cater large </a:t>
            </a:r>
            <a:r>
              <a:rPr lang="en-US" sz="2800" dirty="0" smtClean="0"/>
              <a:t>masses.</a:t>
            </a:r>
          </a:p>
          <a:p>
            <a:pPr marL="0" indent="0">
              <a:buNone/>
            </a:pPr>
            <a:endParaRPr lang="en-US" sz="2800" dirty="0" smtClean="0"/>
          </a:p>
          <a:p>
            <a:r>
              <a:rPr lang="en-US" sz="2800" dirty="0" smtClean="0"/>
              <a:t>We have focused on the laundry system.</a:t>
            </a:r>
          </a:p>
          <a:p>
            <a:endParaRPr lang="en-US" sz="2800" dirty="0"/>
          </a:p>
          <a:p>
            <a:r>
              <a:rPr lang="en-US" sz="2800" dirty="0" smtClean="0"/>
              <a:t>We not only save your money but also time! 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033" y="5822044"/>
            <a:ext cx="1228967" cy="103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1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/>
              <a:t>We aim to integrate modern technology with the currently existing infrastructure to provide better customer satisfaction by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smtClean="0"/>
              <a:t>Reducing Wait-time to access washing machines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smtClean="0"/>
              <a:t>Eliminating the usage of coins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smtClean="0"/>
              <a:t>Streamlining the machine maintenance process 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746" y="0"/>
            <a:ext cx="2647502" cy="2466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033" y="5822044"/>
            <a:ext cx="1228967" cy="103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81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business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758097" y="3613341"/>
            <a:ext cx="1790164" cy="112046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855270" y="3682496"/>
            <a:ext cx="1584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Users Register for our services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509625" y="4190495"/>
            <a:ext cx="8306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340312" y="3613341"/>
            <a:ext cx="1828800" cy="112046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417585" y="3682496"/>
            <a:ext cx="1674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Users can login and book slots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117490" y="4144161"/>
            <a:ext cx="7469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864465" y="3613341"/>
            <a:ext cx="1931831" cy="112046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070526" y="3546639"/>
            <a:ext cx="1519707" cy="1200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User accesses the machine using RFID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033" y="5822044"/>
            <a:ext cx="1228967" cy="103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6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800" dirty="0" smtClean="0"/>
              <a:t>Booking a slot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Cancelling a slot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Recharging the account online using various payment options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599273"/>
            <a:ext cx="4059027" cy="30442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033" y="5822044"/>
            <a:ext cx="1228967" cy="103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94" y="2093976"/>
            <a:ext cx="1963508" cy="16515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356" y="1980290"/>
            <a:ext cx="2244035" cy="11612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445" y="2121407"/>
            <a:ext cx="3248330" cy="16241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228" y="4419600"/>
            <a:ext cx="2600325" cy="1752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83" y="4003627"/>
            <a:ext cx="2019093" cy="24927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911" y="4100355"/>
            <a:ext cx="5277391" cy="11496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033" y="5822044"/>
            <a:ext cx="1228967" cy="103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0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Justification of choices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Decisions which we made…..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033" y="5822044"/>
            <a:ext cx="1228967" cy="103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6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840</TotalTime>
  <Words>979</Words>
  <Application>Microsoft Office PowerPoint</Application>
  <PresentationFormat>Widescreen</PresentationFormat>
  <Paragraphs>215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Calibri</vt:lpstr>
      <vt:lpstr>Rockwell</vt:lpstr>
      <vt:lpstr>Rockwell Condensed</vt:lpstr>
      <vt:lpstr>Times New Roman</vt:lpstr>
      <vt:lpstr>Wingdings</vt:lpstr>
      <vt:lpstr>Wood Type</vt:lpstr>
      <vt:lpstr>`````</vt:lpstr>
      <vt:lpstr>contents</vt:lpstr>
      <vt:lpstr>The problem</vt:lpstr>
      <vt:lpstr>Who Are We?</vt:lpstr>
      <vt:lpstr>Our Mission</vt:lpstr>
      <vt:lpstr>The business idea</vt:lpstr>
      <vt:lpstr>features</vt:lpstr>
      <vt:lpstr>Design Technologies</vt:lpstr>
      <vt:lpstr>Justification of choices</vt:lpstr>
      <vt:lpstr>Software</vt:lpstr>
      <vt:lpstr>Hardware</vt:lpstr>
      <vt:lpstr>hardware</vt:lpstr>
      <vt:lpstr>Software development</vt:lpstr>
      <vt:lpstr>PowerPoint Presentation</vt:lpstr>
      <vt:lpstr>Graphical User Interface Home PAge</vt:lpstr>
      <vt:lpstr>Model View Controller</vt:lpstr>
      <vt:lpstr>PowerPoint Presentation</vt:lpstr>
      <vt:lpstr>Getting Started with Databases</vt:lpstr>
      <vt:lpstr>OTHER KEY FEATURES OF MYSQL:</vt:lpstr>
      <vt:lpstr> Creating and using JDBC Application: </vt:lpstr>
      <vt:lpstr>PowerPoint Presentation</vt:lpstr>
      <vt:lpstr>PowerPoint Presentation</vt:lpstr>
      <vt:lpstr>Hardware development</vt:lpstr>
      <vt:lpstr>PowerPoint Presentation</vt:lpstr>
      <vt:lpstr>THE INGREDIENTS</vt:lpstr>
      <vt:lpstr>Component Budget</vt:lpstr>
      <vt:lpstr>Labor and other costs</vt:lpstr>
      <vt:lpstr>challenges</vt:lpstr>
      <vt:lpstr>Software challenges</vt:lpstr>
      <vt:lpstr>More software problems…..</vt:lpstr>
      <vt:lpstr>Hardware challenges</vt:lpstr>
      <vt:lpstr>The video</vt:lpstr>
      <vt:lpstr>Scope for further improvements </vt:lpstr>
      <vt:lpstr>Acknowledgement</vt:lpstr>
      <vt:lpstr>Questions?</vt:lpstr>
      <vt:lpstr>THANK YOU!!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E-WASH</dc:title>
  <dc:creator>VarshaDwajan</dc:creator>
  <cp:lastModifiedBy>Sai Tadimeti</cp:lastModifiedBy>
  <cp:revision>91</cp:revision>
  <dcterms:created xsi:type="dcterms:W3CDTF">2014-11-30T03:31:48Z</dcterms:created>
  <dcterms:modified xsi:type="dcterms:W3CDTF">2014-12-11T06:09:14Z</dcterms:modified>
</cp:coreProperties>
</file>